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1224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8" r:id="rId13"/>
    <p:sldId id="299" r:id="rId14"/>
    <p:sldId id="300" r:id="rId15"/>
    <p:sldId id="301" r:id="rId16"/>
    <p:sldId id="1223" r:id="rId17"/>
  </p:sldIdLst>
  <p:sldSz cx="12192000" cy="6858000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5"/>
    <a:srgbClr val="FC6719"/>
    <a:srgbClr val="72C4E5"/>
    <a:srgbClr val="0B6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0A008-119B-45B3-BA04-85955675D025}" v="65" dt="2021-09-16T13:25:2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92" autoAdjust="0"/>
  </p:normalViewPr>
  <p:slideViewPr>
    <p:cSldViewPr snapToObjects="1">
      <p:cViewPr varScale="1">
        <p:scale>
          <a:sx n="67" d="100"/>
          <a:sy n="67" d="100"/>
        </p:scale>
        <p:origin x="528" y="44"/>
      </p:cViewPr>
      <p:guideLst>
        <p:guide orient="horz" pos="1800"/>
        <p:guide pos="3200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B938-9161-49B6-BF42-72FD095C08E3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2D5E5-2E90-4B4A-8A9D-192761E27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5843843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86FFE7-55D4-40D6-A35B-09E03C64BF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057400"/>
            <a:ext cx="5128684" cy="3151188"/>
          </a:xfrm>
        </p:spPr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65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0A6-AA39-4444-8544-1CAF6931AB6E}" type="datetimeFigureOut">
              <a:rPr lang="fr-CH" smtClean="0"/>
              <a:t>04.10.2021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6351-1D0E-4C32-9AB2-6D0AE7E4E2C3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49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6721480"/>
            <a:ext cx="12202584" cy="160334"/>
          </a:xfrm>
          <a:prstGeom prst="rect">
            <a:avLst/>
          </a:prstGeom>
          <a:solidFill>
            <a:srgbClr val="0B64A3"/>
          </a:solidFill>
          <a:ln w="9525">
            <a:solidFill>
              <a:srgbClr val="0B64A3"/>
            </a:solidFill>
            <a:miter lim="800000"/>
            <a:headEnd/>
            <a:tailEnd/>
          </a:ln>
          <a:effectLst/>
        </p:spPr>
        <p:txBody>
          <a:bodyPr wrap="none" lIns="109728" tIns="54864" rIns="109728" bIns="54864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DE" sz="1800">
                <a:solidFill>
                  <a:schemeClr val="bg1"/>
                </a:solidFill>
                <a:latin typeface="Calibri" charset="0"/>
              </a:rPr>
              <a:t> </a:t>
            </a:r>
          </a:p>
        </p:txBody>
      </p:sp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1217614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et modifiez le titre</a:t>
            </a:r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25400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4A30FC9-7BD4-6C44-A4AB-3B2BB4E75CF6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B897105-138A-4548-A9A0-98CB7482770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17855" y="-48926"/>
            <a:ext cx="1882418" cy="1202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ctr" defTabSz="457182" rtl="0" eaLnBrk="1" fontAlgn="base" hangingPunct="1">
        <a:spcBef>
          <a:spcPct val="0"/>
        </a:spcBef>
        <a:spcAft>
          <a:spcPct val="0"/>
        </a:spcAft>
        <a:defRPr sz="4400" b="0" i="0" kern="1200">
          <a:solidFill>
            <a:schemeClr val="tx1"/>
          </a:solidFill>
          <a:latin typeface="Arial Bold"/>
          <a:ea typeface="MS PGothic" pitchFamily="34" charset="-128"/>
          <a:cs typeface="Arial Bold"/>
        </a:defRPr>
      </a:lvl1pPr>
      <a:lvl2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182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364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545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727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887" indent="-342887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20" indent="-285738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2954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136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317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499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2E0F-AA20-4F4D-AE75-785CA07F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908720"/>
            <a:ext cx="9388624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Icosabutate, a Novel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tructurally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E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ngineered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F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atty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cid, Significantly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educes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elevant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M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arkers of NASH and Fibrosis in 16 weeks: Results of an Interim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200" b="1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</a:rPr>
              <a:t>nalysis of the Phase 2b ICONA Trial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07BD-94BA-486E-9841-638225972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3294568"/>
            <a:ext cx="10972800" cy="12145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Stephen Harrison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1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Nadege Gunn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Muhammad Y. Sheikh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3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Madhavi Rudraraju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4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Anita Kohli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5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, Guy Neff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6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David Fraser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7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Kathline Kim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7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Carine Beysen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7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Stephen Rossi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7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, Arun Sanyal</a:t>
            </a:r>
            <a:r>
              <a:rPr lang="en-US" sz="24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8 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on behalf of the ICONA Trial Investigators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>
              <a:solidFill>
                <a:srgbClr val="4454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Radcliffe Dept of Medicine, University of Oxford, UK,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Pinnacle Clinical Research, Austin, USA,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Fresno Clinical Research Center, Fresno, USA,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Pinnacle Clinical Research, San Antonio, USA,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Arizone Liver Health, Chandler, USA,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Covenant Research, Sarasota, USA,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NorthSea Therapeutics, Amsterdam, Netherlands, </a:t>
            </a:r>
            <a:r>
              <a:rPr lang="en-GB" sz="1800" b="1" baseline="300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sz="18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Virginia Commonwealth University, Richmond, USA</a:t>
            </a:r>
            <a:endParaRPr lang="en-US" sz="1800" b="1" dirty="0">
              <a:solidFill>
                <a:srgbClr val="4454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44546A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3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3">
            <a:extLst>
              <a:ext uri="{FF2B5EF4-FFF2-40B4-BE49-F238E27FC236}">
                <a16:creationId xmlns:a16="http://schemas.microsoft.com/office/drawing/2014/main" id="{F8106F10-E703-4ED3-9C7C-FF7D7738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260648"/>
            <a:ext cx="7416824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sz="2800" b="1" dirty="0">
                <a:latin typeface="+mj-lt"/>
              </a:rPr>
            </a:br>
            <a:r>
              <a:rPr lang="en-US" sz="2400" b="1" i="1" dirty="0">
                <a:latin typeface="+mj-lt"/>
              </a:rPr>
              <a:t>Hepatoprotective Effects Independent of Changes in Liver Triglycerides</a:t>
            </a:r>
            <a:endParaRPr lang="en-US" sz="2800" b="1" i="1" dirty="0">
              <a:latin typeface="+mj-l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E2CE37-5EA8-43D0-A3F3-AE9C864D78F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733294"/>
              </p:ext>
            </p:extLst>
          </p:nvPr>
        </p:nvGraphicFramePr>
        <p:xfrm>
          <a:off x="2207568" y="1532012"/>
          <a:ext cx="7984704" cy="501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rism 8" r:id="rId3" imgW="7884885" imgH="4948473" progId="Prism8.Document">
                  <p:embed/>
                </p:oleObj>
              </mc:Choice>
              <mc:Fallback>
                <p:oleObj name="Prism 8" r:id="rId3" imgW="7884885" imgH="4948473" progId="Prism8.Document">
                  <p:embed/>
                  <p:pic>
                    <p:nvPicPr>
                      <p:cNvPr id="7" name="Content Placeholder 6">
                        <a:extLst>
                          <a:ext uri="{FF2B5EF4-FFF2-40B4-BE49-F238E27FC236}">
                            <a16:creationId xmlns:a16="http://schemas.microsoft.com/office/drawing/2014/main" id="{23E2CE37-5EA8-43D0-A3F3-AE9C864D78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7568" y="1532012"/>
                        <a:ext cx="7984704" cy="5010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214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4E63-B5B0-40BF-8B35-C32E0B27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60648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b="1" dirty="0">
                <a:latin typeface="+mj-lt"/>
              </a:rPr>
            </a:br>
            <a:r>
              <a:rPr lang="en-US" sz="2400" b="1" i="1" dirty="0">
                <a:latin typeface="+mj-lt"/>
              </a:rPr>
              <a:t>Overall ICOSA Safety Comparable to Placebo</a:t>
            </a:r>
            <a:endParaRPr lang="en-US" b="1" i="1" dirty="0">
              <a:latin typeface="+mj-lt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6CFD427B-AEF6-413A-AAFB-20E591B029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919888"/>
              </p:ext>
            </p:extLst>
          </p:nvPr>
        </p:nvGraphicFramePr>
        <p:xfrm>
          <a:off x="767408" y="1772816"/>
          <a:ext cx="10729192" cy="3960443"/>
        </p:xfrm>
        <a:graphic>
          <a:graphicData uri="http://schemas.openxmlformats.org/drawingml/2006/table">
            <a:tbl>
              <a:tblPr firstRow="1" firstCol="1" bandRow="1"/>
              <a:tblGrid>
                <a:gridCol w="2974758">
                  <a:extLst>
                    <a:ext uri="{9D8B030D-6E8A-4147-A177-3AD203B41FA5}">
                      <a16:colId xmlns:a16="http://schemas.microsoft.com/office/drawing/2014/main" val="730076722"/>
                    </a:ext>
                  </a:extLst>
                </a:gridCol>
                <a:gridCol w="2443548">
                  <a:extLst>
                    <a:ext uri="{9D8B030D-6E8A-4147-A177-3AD203B41FA5}">
                      <a16:colId xmlns:a16="http://schemas.microsoft.com/office/drawing/2014/main" val="215290377"/>
                    </a:ext>
                  </a:extLst>
                </a:gridCol>
                <a:gridCol w="2762274">
                  <a:extLst>
                    <a:ext uri="{9D8B030D-6E8A-4147-A177-3AD203B41FA5}">
                      <a16:colId xmlns:a16="http://schemas.microsoft.com/office/drawing/2014/main" val="3615364120"/>
                    </a:ext>
                  </a:extLst>
                </a:gridCol>
                <a:gridCol w="2548612">
                  <a:extLst>
                    <a:ext uri="{9D8B030D-6E8A-4147-A177-3AD203B41FA5}">
                      <a16:colId xmlns:a16="http://schemas.microsoft.com/office/drawing/2014/main" val="3489570244"/>
                    </a:ext>
                  </a:extLst>
                </a:gridCol>
              </a:tblGrid>
              <a:tr h="382871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 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Placebo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ICOSA 300mg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ICOSA 600 mg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20984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Any TEAE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37 (80.4%)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30 (65.2%)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37 (78.75)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96152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Maximum Severity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 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 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 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83163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Grade 1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12 (26.1%)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7 (15.2%)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9 (19.1%)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608627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Grade 2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24 (52.2%)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22 (47.8%)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20 (42.6%)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64900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Grade 3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1 (2.2%)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1 (2.2%)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4 (8.5%)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06896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Grade 4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0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0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0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56958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Grade 5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0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0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0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36490"/>
                  </a:ext>
                </a:extLst>
              </a:tr>
              <a:tr h="617778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Drug Related TEAE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7 (15.2%)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7 (15.2%)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8 (17%)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440909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SAE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1 (2.2%)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1 (2.2%)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</a:rPr>
                        <a:t>3 (6.4%)</a:t>
                      </a:r>
                      <a:endParaRPr lang="en-US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407"/>
                  </a:ext>
                </a:extLst>
              </a:tr>
              <a:tr h="328866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Related SAE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0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0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</a:rPr>
                        <a:t>0</a:t>
                      </a:r>
                      <a:endParaRPr lang="en-US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89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20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A15B-BDC4-4A57-8259-D677D713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74614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b="1" dirty="0">
                <a:latin typeface="+mj-lt"/>
              </a:rPr>
            </a:br>
            <a:r>
              <a:rPr lang="en-US" sz="2400" b="1" i="1" dirty="0">
                <a:latin typeface="+mj-lt"/>
              </a:rPr>
              <a:t>Favorable Safety and Tolerability Profile</a:t>
            </a:r>
            <a:endParaRPr lang="en-US" b="1" i="1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53ED2-9492-4553-9C27-CB3532116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34" y="1340768"/>
            <a:ext cx="9891586" cy="31511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treatment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wel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 tolerated and comparable to placebo except for mild nausea (4.3%, 9.0% and 21.3% in placebo, 300mg and 600mg, respectively)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 significant changes in body weight during the treatment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 confirmed drug-induced liver injury, cardiovascular events or worsening of diabetes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Laboratory values remained stable or improved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clinically relevant changes in vital signs or ECGs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 safety or tolerability signals of concern were observed; confirmed by an independent unblinded DSMB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afety and tolerability of icosabutate remains favorable and similar to that observed in other relevant patient populations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2009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5905D-2CCE-4D15-8185-8BDA7A2AF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6335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sz="2800" b="1" dirty="0">
                <a:latin typeface="+mj-lt"/>
              </a:rPr>
            </a:br>
            <a:r>
              <a:rPr lang="en-US" sz="2400" b="1" i="1" dirty="0">
                <a:latin typeface="+mj-lt"/>
              </a:rPr>
              <a:t>Summary</a:t>
            </a:r>
            <a:endParaRPr lang="en-US" sz="2800" b="1" i="1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F3BBF-9E49-4BD8-87CF-F87762040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3151188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 patients with biopsy confirmed </a:t>
            </a:r>
            <a:r>
              <a:rPr lang="en-US" sz="2400">
                <a:latin typeface="+mn-lt"/>
              </a:rPr>
              <a:t>NASH, ICOSA </a:t>
            </a:r>
            <a:r>
              <a:rPr lang="en-US" sz="2400" dirty="0">
                <a:latin typeface="+mn-lt"/>
              </a:rPr>
              <a:t>has demonstrated;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latin typeface="+mn-lt"/>
              </a:rPr>
              <a:t>Rapid and significant reductions in biomarkers of liver injury and inflammation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latin typeface="+mn-lt"/>
              </a:rPr>
              <a:t>Significant reduction in multiple biomarkers of fibrosis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</a:pPr>
            <a:endParaRPr lang="en-US" sz="600" dirty="0">
              <a:latin typeface="+mn-lt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effects of ICOSA, in contrast to the complete lack of effect seen in the placebo group, supports the possibility of achieving a significant treatment effect on the primary endpoint</a:t>
            </a:r>
          </a:p>
          <a:p>
            <a:pPr>
              <a:buClr>
                <a:schemeClr val="tx1"/>
              </a:buClr>
            </a:pPr>
            <a:endParaRPr lang="en-US" sz="600" dirty="0">
              <a:latin typeface="+mn-lt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Favorable safety and tolerability observed at both doses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600" dirty="0">
              <a:latin typeface="+mn-lt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Additional improvements in atherogenic lipids/lipoproteins and glycemic control add beneficial effect on CV risk</a:t>
            </a:r>
            <a:endParaRPr lang="en-GB" sz="24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7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450670D-1BB8-445B-AE2A-9264D057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48" y="53752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Icosabutate Mechanism of Action</a:t>
            </a:r>
            <a:br>
              <a:rPr lang="en-US" sz="2400" b="1" dirty="0">
                <a:latin typeface="+mj-lt"/>
              </a:rPr>
            </a:br>
            <a:r>
              <a:rPr lang="en-US" sz="2400" b="1" i="1" dirty="0">
                <a:latin typeface="+mj-lt"/>
              </a:rPr>
              <a:t>Pleiotropic Effect on Multiple Drivers of NASH Pathogenesis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C06D37-62E8-429F-8540-BBDC0B395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3068960"/>
            <a:ext cx="8693648" cy="36004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9B8E8-D044-4329-8E32-C67C9E246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132" y="1265857"/>
            <a:ext cx="10229256" cy="1575594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Icosabutate (ICOSA) is an oral, liver-targeted engineered fatty acid with potent anti-inflammatory  and antifibrotic activity</a:t>
            </a:r>
          </a:p>
          <a:p>
            <a:r>
              <a:rPr lang="en-US" sz="2000" dirty="0">
                <a:latin typeface="+mn-lt"/>
              </a:rPr>
              <a:t>ICOSA is a full FFAR4 </a:t>
            </a:r>
            <a:r>
              <a:rPr lang="en-US" sz="2000" dirty="0">
                <a:latin typeface="Symbol" panose="05050102010706020507" pitchFamily="18" charset="2"/>
              </a:rPr>
              <a:t>b</a:t>
            </a:r>
            <a:r>
              <a:rPr lang="en-US" sz="2000" dirty="0">
                <a:latin typeface="+mn-lt"/>
              </a:rPr>
              <a:t>-arrestin2 agonist which inhibits multiple pro-inflammatory cascades </a:t>
            </a:r>
          </a:p>
          <a:p>
            <a:r>
              <a:rPr lang="en-US" sz="2000" dirty="0">
                <a:latin typeface="+mn-lt"/>
              </a:rPr>
              <a:t>Signaling via other pathways (PPAR-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>
                <a:latin typeface="+mn-lt"/>
              </a:rPr>
              <a:t> and arachidonic acid cascade) further contribute to the anti-inflammatory and anti-fibrotic activity</a:t>
            </a:r>
          </a:p>
          <a:p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64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D4EA-28E7-4F6B-9278-C934B087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31751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ICONA Trial Interim Analysis</a:t>
            </a:r>
            <a:br>
              <a:rPr lang="en-US" sz="2800" b="1" dirty="0">
                <a:latin typeface="+mn-lt"/>
              </a:rPr>
            </a:br>
            <a:r>
              <a:rPr lang="en-US" sz="2400" b="1" i="1" dirty="0">
                <a:latin typeface="+mn-lt"/>
              </a:rPr>
              <a:t>Overview of </a:t>
            </a:r>
            <a:r>
              <a:rPr lang="en-US" sz="2400" b="1" i="1">
                <a:latin typeface="+mn-lt"/>
              </a:rPr>
              <a:t>Study Design</a:t>
            </a:r>
            <a:endParaRPr lang="en-US" sz="2400" b="1" i="1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A15205-B138-41E7-A0B3-8589E049D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358" y="1196752"/>
            <a:ext cx="10095284" cy="2448272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The ICONA trial is an ongoing 52-week, multicenter, placebo-controlled, Phase 2b study enrolling 264 subjects with biopsy confirmed NASH </a:t>
            </a:r>
          </a:p>
          <a:p>
            <a:r>
              <a:rPr lang="en-US" sz="2000" dirty="0">
                <a:latin typeface="+mn-lt"/>
              </a:rPr>
              <a:t>Participants were randomized (1:1:1) to placebo vs ICOSA 300mg or 600 mg</a:t>
            </a:r>
          </a:p>
          <a:p>
            <a:r>
              <a:rPr lang="en-US" sz="2000" dirty="0">
                <a:latin typeface="+mn-lt"/>
              </a:rPr>
              <a:t>Interim analysis at Week 16 was performed in the first 90 randomized participants evaluating multiple non-invasive biomarkers relevant for NASH, fibrosis, metabolic syndrome, lipid metabolism and cardiovascular risk</a:t>
            </a:r>
          </a:p>
          <a:p>
            <a:r>
              <a:rPr lang="en-US" sz="2000" dirty="0">
                <a:latin typeface="+mn-lt"/>
              </a:rPr>
              <a:t>The prespecified hierarchal interim analysis evaluated key parameters ranked in order of importance to ICOSA mechanism of action: ALT, GGT, TG, Pro-C3, cT1 and MRI-PDFF</a:t>
            </a:r>
          </a:p>
          <a:p>
            <a:endParaRPr lang="en-US" sz="20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1B1200-FD93-4B09-A078-51C5B65F2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4081364"/>
            <a:ext cx="6353946" cy="251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2970A-BDDB-4A07-9DDA-5306ABE94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97768"/>
            <a:ext cx="1097280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sz="2800" b="1" dirty="0">
                <a:latin typeface="+mj-lt"/>
              </a:rPr>
            </a:br>
            <a:r>
              <a:rPr lang="en-US" sz="2400" b="1" i="1" dirty="0">
                <a:latin typeface="+mj-lt"/>
              </a:rPr>
              <a:t>Baseline Patient Characteristics Comparable Across Treatment Arms</a:t>
            </a:r>
            <a:endParaRPr lang="en-US" sz="2800" b="1" dirty="0">
              <a:latin typeface="+mj-l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3FD99DF-36FA-492E-8627-02FD72099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383" y="1556792"/>
            <a:ext cx="9887234" cy="436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3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5">
            <a:extLst>
              <a:ext uri="{FF2B5EF4-FFF2-40B4-BE49-F238E27FC236}">
                <a16:creationId xmlns:a16="http://schemas.microsoft.com/office/drawing/2014/main" id="{B6FF0CE0-D72A-4833-88D2-840816FB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116632"/>
            <a:ext cx="7632848" cy="1143000"/>
          </a:xfrm>
        </p:spPr>
        <p:txBody>
          <a:bodyPr/>
          <a:lstStyle/>
          <a:p>
            <a:r>
              <a:rPr lang="en-GB" sz="2800" b="1" dirty="0">
                <a:latin typeface="+mn-lt"/>
              </a:rPr>
              <a:t>ICONA Trial Interim Analysis</a:t>
            </a:r>
            <a:br>
              <a:rPr lang="en-GB" sz="2800" b="1" dirty="0">
                <a:latin typeface="+mn-lt"/>
              </a:rPr>
            </a:br>
            <a:r>
              <a:rPr lang="en-GB" sz="2400" b="1" i="1" dirty="0">
                <a:latin typeface="+mn-lt"/>
              </a:rPr>
              <a:t>Decreases in Liver Enzymes Support an Impact on Inflammation and Oxidative Stress</a:t>
            </a:r>
            <a:endParaRPr lang="en-US" sz="2400" b="1" i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33C1AA-0F75-47B4-8B64-D6908A570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571997"/>
            <a:ext cx="7647403" cy="48245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A0042A-3C11-4C8E-99D3-6B135612677B}"/>
              </a:ext>
            </a:extLst>
          </p:cNvPr>
          <p:cNvSpPr txBox="1"/>
          <p:nvPr/>
        </p:nvSpPr>
        <p:spPr>
          <a:xfrm>
            <a:off x="-1248816" y="27263648"/>
            <a:ext cx="8951453" cy="276999"/>
          </a:xfrm>
          <a:prstGeom prst="rect">
            <a:avLst/>
          </a:prstGeom>
          <a:noFill/>
        </p:spPr>
        <p:txBody>
          <a:bodyPr wrap="square" lIns="77143" rtlCol="0">
            <a:spAutoFit/>
          </a:bodyPr>
          <a:lstStyle/>
          <a:p>
            <a:pPr defTabSz="326532" eaLnBrk="0" fontAlgn="base" hangingPunct="0">
              <a:spcBef>
                <a:spcPts val="214"/>
              </a:spcBef>
              <a:spcAft>
                <a:spcPts val="214"/>
              </a:spcAft>
            </a:pPr>
            <a:r>
              <a:rPr lang="en-GB" sz="1200" b="1" i="1" baseline="30000" dirty="0">
                <a:solidFill>
                  <a:srgbClr val="44546A"/>
                </a:solidFill>
                <a:latin typeface="+mj-lt"/>
                <a:ea typeface="MS PGothic" panose="020B0600070205080204" pitchFamily="34" charset="-128"/>
                <a:cs typeface="Calibri" panose="020F0502020204030204" pitchFamily="34" charset="0"/>
              </a:rPr>
              <a:t>1 </a:t>
            </a:r>
            <a:r>
              <a:rPr lang="en-GB" sz="1200" b="1" i="1" dirty="0">
                <a:solidFill>
                  <a:srgbClr val="44546A"/>
                </a:solidFill>
                <a:latin typeface="+mj-lt"/>
                <a:ea typeface="MS PGothic" panose="020B0600070205080204" pitchFamily="34" charset="-128"/>
                <a:cs typeface="Calibri" panose="020F0502020204030204" pitchFamily="34" charset="0"/>
              </a:rPr>
              <a:t>LS means (95% CI)</a:t>
            </a:r>
            <a:r>
              <a:rPr lang="en-GB" sz="1200" b="1" dirty="0">
                <a:solidFill>
                  <a:srgbClr val="44546A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*p&lt; 0.001 </a:t>
            </a:r>
            <a:r>
              <a:rPr lang="en-GB" sz="1200" b="1" baseline="30000" dirty="0">
                <a:solidFill>
                  <a:srgbClr val="44546A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GB" sz="1200" b="1" dirty="0">
                <a:solidFill>
                  <a:srgbClr val="44546A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p&lt;0.05              </a:t>
            </a:r>
            <a:endParaRPr lang="en-US" sz="1200" b="1" dirty="0">
              <a:solidFill>
                <a:srgbClr val="44546A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7FCD850C-AAC3-4BA4-9F79-6B4DC556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88640"/>
            <a:ext cx="6984776" cy="1143000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ICONA Trial Interim Analysis</a:t>
            </a:r>
            <a:br>
              <a:rPr lang="en-US" sz="2800" b="1" dirty="0">
                <a:latin typeface="+mn-lt"/>
              </a:rPr>
            </a:br>
            <a:r>
              <a:rPr lang="en-US" sz="2400" b="1" i="1" dirty="0">
                <a:latin typeface="+mn-lt"/>
              </a:rPr>
              <a:t>Robust Decreases in </a:t>
            </a:r>
            <a:r>
              <a:rPr lang="en-US" sz="2400" b="1" i="1" dirty="0" err="1">
                <a:latin typeface="+mn-lt"/>
              </a:rPr>
              <a:t>hsCRP</a:t>
            </a:r>
            <a:r>
              <a:rPr lang="en-US" sz="2400" b="1" i="1" dirty="0">
                <a:latin typeface="+mn-lt"/>
              </a:rPr>
              <a:t> Further Supports Potent Anti-inflammatory Activity</a:t>
            </a:r>
            <a:endParaRPr lang="en-US" sz="2800" b="1" i="1" dirty="0">
              <a:latin typeface="+mn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9959B6C-C3C5-4DDE-AAD6-B473575992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23770"/>
              </p:ext>
            </p:extLst>
          </p:nvPr>
        </p:nvGraphicFramePr>
        <p:xfrm>
          <a:off x="2594459" y="1601780"/>
          <a:ext cx="7153398" cy="494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8" r:id="rId3" imgW="7918356" imgH="5472624" progId="Prism8.Document">
                  <p:embed/>
                </p:oleObj>
              </mc:Choice>
              <mc:Fallback>
                <p:oleObj name="Prism 8" r:id="rId3" imgW="7918356" imgH="5472624" progId="Prism8.Document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9959B6C-C3C5-4DDE-AAD6-B473575992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4459" y="1601780"/>
                        <a:ext cx="7153398" cy="4943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2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DBE9B-9C5F-4EA3-833D-FB95C686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126" y="138479"/>
            <a:ext cx="6300700" cy="114300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ICONA Trial Interim Analysis</a:t>
            </a:r>
            <a:br>
              <a:rPr lang="en-GB" sz="2800" b="1" dirty="0">
                <a:latin typeface="+mj-lt"/>
              </a:rPr>
            </a:br>
            <a:r>
              <a:rPr lang="en-GB" sz="2400" b="1" i="1" dirty="0">
                <a:latin typeface="+mj-lt"/>
              </a:rPr>
              <a:t>Significant and Clinically Meaningful Decreases in Markers of Fibrogenesis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0F9564A-FD82-4F1C-B075-33509F2AD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579697"/>
              </p:ext>
            </p:extLst>
          </p:nvPr>
        </p:nvGraphicFramePr>
        <p:xfrm>
          <a:off x="6816080" y="1400857"/>
          <a:ext cx="3887787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rism 9" r:id="rId3" imgW="4974555" imgH="4040809" progId="Prism9.Document">
                  <p:embed/>
                </p:oleObj>
              </mc:Choice>
              <mc:Fallback>
                <p:oleObj name="Prism 9" r:id="rId3" imgW="4974555" imgH="4040809" progId="Prism9.Document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0F9564A-FD82-4F1C-B075-33509F2ADB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6080" y="1400857"/>
                        <a:ext cx="3887787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D329257-6898-4D4F-9F27-E6E99E09E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480" y="1450133"/>
            <a:ext cx="4515948" cy="3058987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ECFD3C9-67C8-4D7C-9FF9-5833643CC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279546"/>
              </p:ext>
            </p:extLst>
          </p:nvPr>
        </p:nvGraphicFramePr>
        <p:xfrm>
          <a:off x="1919536" y="4797152"/>
          <a:ext cx="8064896" cy="1474978"/>
        </p:xfrm>
        <a:graphic>
          <a:graphicData uri="http://schemas.openxmlformats.org/drawingml/2006/table">
            <a:tbl>
              <a:tblPr firstRow="1" firstCol="1" bandRow="1"/>
              <a:tblGrid>
                <a:gridCol w="2534021">
                  <a:extLst>
                    <a:ext uri="{9D8B030D-6E8A-4147-A177-3AD203B41FA5}">
                      <a16:colId xmlns:a16="http://schemas.microsoft.com/office/drawing/2014/main" val="3250302813"/>
                    </a:ext>
                  </a:extLst>
                </a:gridCol>
                <a:gridCol w="2735662">
                  <a:extLst>
                    <a:ext uri="{9D8B030D-6E8A-4147-A177-3AD203B41FA5}">
                      <a16:colId xmlns:a16="http://schemas.microsoft.com/office/drawing/2014/main" val="1114517411"/>
                    </a:ext>
                  </a:extLst>
                </a:gridCol>
                <a:gridCol w="2795213">
                  <a:extLst>
                    <a:ext uri="{9D8B030D-6E8A-4147-A177-3AD203B41FA5}">
                      <a16:colId xmlns:a16="http://schemas.microsoft.com/office/drawing/2014/main" val="2109435791"/>
                    </a:ext>
                  </a:extLst>
                </a:gridCol>
              </a:tblGrid>
              <a:tr h="259977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Parameter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ICOSA 300 mg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Change vs. Placebo</a:t>
                      </a:r>
                      <a:r>
                        <a:rPr lang="en-US" sz="1400" b="1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  <a:endParaRPr lang="en-US" sz="1400" b="1" baseline="30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ICOSA 600 mg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Change vs. Placebo</a:t>
                      </a:r>
                      <a:r>
                        <a:rPr lang="en-US" sz="1400" b="1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98453"/>
                  </a:ext>
                </a:extLst>
              </a:tr>
              <a:tr h="128457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6080" marR="260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78115"/>
                  </a:ext>
                </a:extLst>
              </a:tr>
              <a:tr h="128457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Total ELF Score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 (-0.7, -0.1)#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-0.5 (-0.8, -0.3)*</a:t>
                      </a:r>
                    </a:p>
                  </a:txBody>
                  <a:tcPr marL="26080" marR="260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5901"/>
                  </a:ext>
                </a:extLst>
              </a:tr>
              <a:tr h="159514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  PIIINP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-2.7 (-4.4, -1.0)#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-3.0 (-4.6, -1.3)*</a:t>
                      </a:r>
                    </a:p>
                  </a:txBody>
                  <a:tcPr marL="26080" marR="26080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11024"/>
                  </a:ext>
                </a:extLst>
              </a:tr>
              <a:tr h="159514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  TIMP-1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-14.0 (-35.7, -7.7)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-23.6 (-45.4, -1.8)#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37994"/>
                  </a:ext>
                </a:extLst>
              </a:tr>
              <a:tr h="177230"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    Hyaluronic Acid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-35.1 (-65.8, -4.3)#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6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45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27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09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091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272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454" algn="l" defTabSz="457182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-34.1 (-64.1, -4.1)#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22763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1AA32F-08CF-41C1-9827-7B896E1B51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9536" y="6309320"/>
            <a:ext cx="7218290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0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23E2-F8E1-4872-86B7-E77048B1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0"/>
            <a:ext cx="8565930" cy="1143000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sz="2800" b="1" dirty="0">
                <a:latin typeface="+mj-lt"/>
              </a:rPr>
            </a:br>
            <a:r>
              <a:rPr lang="en-US" sz="2400" b="1" i="1" dirty="0">
                <a:latin typeface="+mj-lt"/>
              </a:rPr>
              <a:t>Improvements in Glycemic Control Consistent with FFAR4 Activity</a:t>
            </a:r>
            <a:endParaRPr lang="en-US" sz="2800" b="1" dirty="0">
              <a:latin typeface="+mj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9CC5E0-8C86-4B4E-9080-917BF827C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62" y="1994388"/>
            <a:ext cx="5760640" cy="38828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0AF033-8715-42D5-9E60-E6477017E9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291"/>
          <a:stretch/>
        </p:blipFill>
        <p:spPr>
          <a:xfrm>
            <a:off x="6396051" y="2071357"/>
            <a:ext cx="4449664" cy="43819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652379-CD8C-4C02-AAC9-8B20B1918E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278" t="12163" b="65775"/>
          <a:stretch/>
        </p:blipFill>
        <p:spPr>
          <a:xfrm>
            <a:off x="10488489" y="2516719"/>
            <a:ext cx="1368152" cy="84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09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7A3E04-3038-408E-9001-56C8285B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716" y="74613"/>
            <a:ext cx="8712968" cy="978123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ICONA Trial Interim Analysis</a:t>
            </a:r>
            <a:br>
              <a:rPr lang="en-US" b="1" dirty="0">
                <a:latin typeface="+mj-lt"/>
              </a:rPr>
            </a:br>
            <a:r>
              <a:rPr lang="en-US" sz="2400" b="1" i="1" dirty="0">
                <a:latin typeface="+mj-lt"/>
              </a:rPr>
              <a:t>Decreases in Key Lipids Demonstrates Potent Target Engagement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C57E7D-AB2D-4626-A5E9-FA511109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912" y="1329914"/>
            <a:ext cx="4519794" cy="26644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A8800D-A2B1-42D7-B940-FC6612318D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79"/>
          <a:stretch/>
        </p:blipFill>
        <p:spPr>
          <a:xfrm>
            <a:off x="6744072" y="1353371"/>
            <a:ext cx="4036016" cy="2612468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97FAA7DF-0011-474D-ABE1-3C523504B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607163"/>
              </p:ext>
            </p:extLst>
          </p:nvPr>
        </p:nvGraphicFramePr>
        <p:xfrm>
          <a:off x="1559496" y="4243017"/>
          <a:ext cx="9316615" cy="2129536"/>
        </p:xfrm>
        <a:graphic>
          <a:graphicData uri="http://schemas.openxmlformats.org/drawingml/2006/table">
            <a:tbl>
              <a:tblPr firstRow="1" firstCol="1" bandRow="1"/>
              <a:tblGrid>
                <a:gridCol w="2927314">
                  <a:extLst>
                    <a:ext uri="{9D8B030D-6E8A-4147-A177-3AD203B41FA5}">
                      <a16:colId xmlns:a16="http://schemas.microsoft.com/office/drawing/2014/main" val="3250302813"/>
                    </a:ext>
                  </a:extLst>
                </a:gridCol>
                <a:gridCol w="3160254">
                  <a:extLst>
                    <a:ext uri="{9D8B030D-6E8A-4147-A177-3AD203B41FA5}">
                      <a16:colId xmlns:a16="http://schemas.microsoft.com/office/drawing/2014/main" val="1114517411"/>
                    </a:ext>
                  </a:extLst>
                </a:gridCol>
                <a:gridCol w="3229047">
                  <a:extLst>
                    <a:ext uri="{9D8B030D-6E8A-4147-A177-3AD203B41FA5}">
                      <a16:colId xmlns:a16="http://schemas.microsoft.com/office/drawing/2014/main" val="2109435791"/>
                    </a:ext>
                  </a:extLst>
                </a:gridCol>
              </a:tblGrid>
              <a:tr h="347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Parameter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ICOSA 300 mg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Change vs. Placebo 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  <a:endParaRPr lang="en-US" sz="1400" baseline="30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ICOSA 600 mg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Change vs. Placebo 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98453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Triglycerides(mg/dL)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-27.1 (-54.6, 0.5)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-34.0 (-61.9, -6.1)#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5901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ApoC3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-1.6 (-3.0, -0.2)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-2.7 (-4.1, -1.3)*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822219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Remnant-C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-6.1 (-10.5, -1.8)#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-8 (-12.5, -3.6)*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41522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LDL-C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 (-5.5, 16.6)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-3.9 (-14.9, 7.1)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13502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HDL-C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 (0.0, 6.3)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2.3 (-0.9, 5.4)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37994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Total Cholesterol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 (-9.2, 7.5)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-9.5 (-9.5, -15.1, 1.5)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60412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ApoB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(mg/dL)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-0.8 (-9.2, 7.5)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-6.8 (-15.1, 1.5)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mpd="sng">
                      <a:solidFill>
                        <a:srgbClr val="00A194"/>
                      </a:solidFill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1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06055"/>
                  </a:ext>
                </a:extLst>
              </a:tr>
              <a:tr h="191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Lipoprotein-a (mmol/L)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493" marR="24493" marT="0" marB="0" anchor="ctr">
                    <a:lnL w="12700" cmpd="sng">
                      <a:solidFill>
                        <a:srgbClr val="00A194"/>
                      </a:solidFill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-5.2 (-11.2 , 0.9)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 (-4.6, 7.5)</a:t>
                      </a:r>
                    </a:p>
                  </a:txBody>
                  <a:tcPr marL="24493" marR="24493" marT="0" marB="0" anchor="ctr">
                    <a:lnL>
                      <a:noFill/>
                    </a:lnL>
                    <a:lnR w="12700" cmpd="sng">
                      <a:solidFill>
                        <a:srgbClr val="00A194"/>
                      </a:solidFill>
                    </a:lnR>
                    <a:lnT w="12700" cap="flat" cmpd="sng" algn="ctr">
                      <a:solidFill>
                        <a:srgbClr val="00A1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A19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397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E10780-F3A5-49F5-BF29-47FCA7421C9B}"/>
              </a:ext>
            </a:extLst>
          </p:cNvPr>
          <p:cNvSpPr txBox="1"/>
          <p:nvPr/>
        </p:nvSpPr>
        <p:spPr>
          <a:xfrm>
            <a:off x="1956394" y="6418103"/>
            <a:ext cx="7260866" cy="253916"/>
          </a:xfrm>
          <a:prstGeom prst="rect">
            <a:avLst/>
          </a:prstGeom>
          <a:noFill/>
        </p:spPr>
        <p:txBody>
          <a:bodyPr wrap="square" lIns="77143" rtlCol="0">
            <a:spAutoFit/>
          </a:bodyPr>
          <a:lstStyle/>
          <a:p>
            <a:pPr defTabSz="326532" eaLnBrk="0" fontAlgn="base" hangingPunct="0">
              <a:spcBef>
                <a:spcPts val="214"/>
              </a:spcBef>
              <a:spcAft>
                <a:spcPts val="214"/>
              </a:spcAft>
            </a:pPr>
            <a:r>
              <a:rPr lang="en-GB" sz="1050" baseline="30000" dirty="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Calibri" panose="020F0502020204030204" pitchFamily="34" charset="0"/>
              </a:rPr>
              <a:t>1 </a:t>
            </a:r>
            <a:r>
              <a:rPr lang="en-GB" sz="1050" dirty="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Calibri" panose="020F0502020204030204" pitchFamily="34" charset="0"/>
              </a:rPr>
              <a:t>LS means (95% CI)</a:t>
            </a:r>
            <a:r>
              <a:rPr lang="en-GB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    *p&lt; 0.001 </a:t>
            </a:r>
            <a:r>
              <a:rPr lang="en-GB" sz="1050" baseline="300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GB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p&lt;0.05              </a:t>
            </a:r>
            <a:endParaRPr lang="en-US" sz="105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58112"/>
      </p:ext>
    </p:extLst>
  </p:cSld>
  <p:clrMapOvr>
    <a:masterClrMapping/>
  </p:clrMapOvr>
</p:sld>
</file>

<file path=ppt/theme/theme1.xml><?xml version="1.0" encoding="utf-8"?>
<a:theme xmlns:a="http://schemas.openxmlformats.org/drawingml/2006/main" name="Samuel Business meeting Vienna 2010 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4038C88F2454BB37E59AFB74977B6" ma:contentTypeVersion="13" ma:contentTypeDescription="Create a new document." ma:contentTypeScope="" ma:versionID="16847d2fc39402b632415977bbdbbfde">
  <xsd:schema xmlns:xsd="http://www.w3.org/2001/XMLSchema" xmlns:xs="http://www.w3.org/2001/XMLSchema" xmlns:p="http://schemas.microsoft.com/office/2006/metadata/properties" xmlns:ns2="521b6ead-e5be-4d3b-9860-b6e03b66e706" xmlns:ns3="3eedaddb-5fc5-4aa6-949a-49b49a2899ba" targetNamespace="http://schemas.microsoft.com/office/2006/metadata/properties" ma:root="true" ma:fieldsID="af1db25777bd292f5ac38fe16a0c6e86" ns2:_="" ns3:_="">
    <xsd:import namespace="521b6ead-e5be-4d3b-9860-b6e03b66e706"/>
    <xsd:import namespace="3eedaddb-5fc5-4aa6-949a-49b49a2899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b6ead-e5be-4d3b-9860-b6e03b66e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daddb-5fc5-4aa6-949a-49b49a2899b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6DC9CD-9D54-48A2-938B-7EEE39E11F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4B0F07-5D28-4612-8C27-D0F96536C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b6ead-e5be-4d3b-9860-b6e03b66e706"/>
    <ds:schemaRef ds:uri="3eedaddb-5fc5-4aa6-949a-49b49a289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B5B715-F9D0-4A59-A91E-5373B8405A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EASL Template Wide Screen</Template>
  <TotalTime>1005</TotalTime>
  <Words>1031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Bold</vt:lpstr>
      <vt:lpstr>Calibri</vt:lpstr>
      <vt:lpstr>Symbol</vt:lpstr>
      <vt:lpstr>Samuel Business meeting Vienna 2010 </vt:lpstr>
      <vt:lpstr>Prism 8</vt:lpstr>
      <vt:lpstr>Prism 9</vt:lpstr>
      <vt:lpstr>Icosabutate, a Novel Structurally Engineered Fatty Acid, Significantly Reduces Relevant Markers of NASH and Fibrosis in 16 weeks: Results of an Interim Analysis of the Phase 2b ICONA Trial</vt:lpstr>
      <vt:lpstr>Icosabutate Mechanism of Action Pleiotropic Effect on Multiple Drivers of NASH Pathogenesis</vt:lpstr>
      <vt:lpstr>ICONA Trial Interim Analysis Overview of Study Design</vt:lpstr>
      <vt:lpstr>ICONA Trial Interim Analysis Baseline Patient Characteristics Comparable Across Treatment Arms</vt:lpstr>
      <vt:lpstr>ICONA Trial Interim Analysis Decreases in Liver Enzymes Support an Impact on Inflammation and Oxidative Stress</vt:lpstr>
      <vt:lpstr>ICONA Trial Interim Analysis Robust Decreases in hsCRP Further Supports Potent Anti-inflammatory Activity</vt:lpstr>
      <vt:lpstr>ICONA Trial Interim Analysis Significant and Clinically Meaningful Decreases in Markers of Fibrogenesis</vt:lpstr>
      <vt:lpstr>ICONA Trial Interim Analysis Improvements in Glycemic Control Consistent with FFAR4 Activity</vt:lpstr>
      <vt:lpstr>ICONA Trial Interim Analysis Decreases in Key Lipids Demonstrates Potent Target Engagement</vt:lpstr>
      <vt:lpstr>ICONA Trial Interim Analysis Hepatoprotective Effects Independent of Changes in Liver Triglycerides</vt:lpstr>
      <vt:lpstr>ICONA Trial Interim Analysis Overall ICOSA Safety Comparable to Placebo</vt:lpstr>
      <vt:lpstr>ICONA Trial Interim Analysis Favorable Safety and Tolerability Profile</vt:lpstr>
      <vt:lpstr>ICONA Trial Interim Analysis Summary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Blondel</dc:creator>
  <cp:lastModifiedBy>Mats Blom</cp:lastModifiedBy>
  <cp:revision>95</cp:revision>
  <dcterms:created xsi:type="dcterms:W3CDTF">2014-11-26T15:57:19Z</dcterms:created>
  <dcterms:modified xsi:type="dcterms:W3CDTF">2021-10-04T10:31:40Z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0x010100B674038C88F2454BB37E59AFB74977B6</vt:lpwstr>
  </property>
</Properties>
</file>